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58" r:id="rId5"/>
    <p:sldId id="259" r:id="rId6"/>
    <p:sldId id="269" r:id="rId7"/>
    <p:sldId id="284" r:id="rId8"/>
    <p:sldId id="271" r:id="rId9"/>
    <p:sldId id="283" r:id="rId10"/>
    <p:sldId id="270" r:id="rId11"/>
    <p:sldId id="285" r:id="rId12"/>
    <p:sldId id="273" r:id="rId13"/>
    <p:sldId id="261" r:id="rId14"/>
    <p:sldId id="287" r:id="rId15"/>
    <p:sldId id="262" r:id="rId16"/>
    <p:sldId id="263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04846-22A5-4F37-BADA-074E70A80FA9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652BB-3CEF-464B-9C92-10ACA9054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18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1DEF-B84C-46F1-A605-C18B11994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B0479-8803-4294-B127-6DCF157F7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37665-8E35-4683-9C78-4EB3CCCBE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85441-273A-4D19-B460-1DE01C49C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D957A-6023-49DE-BFA2-8E52E19E8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52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20A3-278D-48A0-94D2-1FBDCCDB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5424C-BE94-42FA-80A7-0367D8A4A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077C7-CA91-412D-A5E4-775F77748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1DC54-38DE-449D-BF1A-787B621AF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6962D-C819-494A-A548-22EC058D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26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8A99EB-D985-42CF-9911-974052D44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DC1BDF-55C9-457F-96AB-4D5FBB65E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82C7E-2BE9-45D0-ABD9-CC156DF9E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8BBAB-9792-4214-83FE-51E1151C2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5E032-200C-43EE-B1E1-67E15637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3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D62DF-8F9E-49AA-BF8A-813E3206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EF63C-7C3B-454D-AC59-7AC11E6AB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E4B86-8463-416D-BA45-23F61889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0B22A-C8CD-46AA-9E90-1E3C5696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CA06D-4D9F-4B10-9946-15F4305A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4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92540-C929-4096-8120-7263B5D10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78A0B-8EAF-49A7-8551-7CEE4F7C2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AE876-8CAB-4B9D-AC38-4A38E82E6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533C-A06D-4430-AD56-2410E90F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41DCD-38C8-42C2-BF15-93077478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AF1D2-8611-438B-BECC-7DF30914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26909-F52B-4C77-B9B3-D5C000AC4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5563E-27E3-4F5B-A08E-59D0BEE1A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897F5-7302-4093-9BF8-9B10B2BA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7E4E2-946D-48FC-A6BB-933B8297E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FC914-5174-45CC-A3FF-FA374A0A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8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245A-0EF2-4F45-B745-DD195FCBD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E8996-8213-479E-AACB-F3E8C3FD9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BCECC-C0EC-40A4-9070-906FA3C07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EBD19-CD9B-4C4A-8B5F-4CF5759CB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FECB3-84B2-4CA1-AEA5-3C40283094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C0BCAC-238D-459A-B9C2-FE78B720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58DB33-3CDB-4ED7-8FE9-3569F800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FE74E-5FF6-4904-B422-3C416448C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2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C9D9-7052-4BA6-9BEB-F161AED6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DCF7A-B621-4E7D-8ACB-EAD4510F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4CE5C-D5EB-416D-A235-67EC56A04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8DA8E-F359-4501-B961-2F194CFF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73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3F655-13F1-4A23-B7EC-0924E2F25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D9EC1F-7585-4A02-85C7-A4E29F66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6FD5A-62D4-4868-83EC-8E8E4B66B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97B2-1BFA-48DB-AE05-12ED57951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8E12C-58EA-43DF-98F0-A47184A8D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D905C-100A-4CF7-AA34-6E849C87C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075A1-ED61-4CC4-AE35-84393E12C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DEDE9-D640-493F-89CC-F49D7136D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1CAA1-6CCE-4754-B186-CB231561B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50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2DB5-8D1D-4EAA-81AD-E44587EB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3ECD9A-B172-4B21-8099-AA269F8C88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1B1EB-ED00-411C-8EDD-0875A4AE9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28FD3-0BB4-4F6D-8A8F-693797C3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2643F-2628-4AE6-B5D4-2F7961470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D80B9-498E-4A9B-8A88-E10DA7C8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1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733EC1-B8D9-4CE9-AF01-F71413156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C69B6-EA38-44A2-839B-FD252B177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36F-2B05-4070-84FE-11C7A10BB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5B4A-A43B-47A9-84E3-9DD342B4E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F3FC0-7849-4568-A5D3-89C171994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37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1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9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-6000" contrast="-15000"/>
                    </a14:imgEffect>
                  </a14:imgLayer>
                </a14:imgProps>
              </a:ext>
            </a:extLst>
          </a:blip>
          <a:srcRect/>
          <a:stretch>
            <a:fillRect t="-55000" b="-5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C34E9-80C3-4A05-BA41-2C34EE737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tx1">
              <a:alpha val="66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Meteoroid Ejecta of Lunar Secondaries Engineering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D77244-33CE-4FA1-9D7E-4319191E8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tx1">
              <a:alpha val="66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Anthony M. DeStefano</a:t>
            </a:r>
          </a:p>
          <a:p>
            <a:r>
              <a:rPr lang="en-US" dirty="0">
                <a:solidFill>
                  <a:schemeClr val="bg1"/>
                </a:solidFill>
              </a:rPr>
              <a:t>NASA/MSFC/EV44 Natural Environments</a:t>
            </a:r>
          </a:p>
          <a:p>
            <a:r>
              <a:rPr lang="en-US" dirty="0">
                <a:solidFill>
                  <a:schemeClr val="bg1"/>
                </a:solidFill>
              </a:rPr>
              <a:t>Applied Space Environments Conference 2021</a:t>
            </a:r>
          </a:p>
        </p:txBody>
      </p:sp>
    </p:spTree>
    <p:extLst>
      <p:ext uri="{BB962C8B-B14F-4D97-AF65-F5344CB8AC3E}">
        <p14:creationId xmlns:p14="http://schemas.microsoft.com/office/powerpoint/2010/main" val="4033943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9B89-24E6-4E33-A4AA-46DF0431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33375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Near Earth Object (NEO) flux (Brown et al. 2002) at the lunar surface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84BF12-2837-434C-BE06-25D119697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883" y="2583755"/>
            <a:ext cx="4765431" cy="3581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AA69D-5266-4F12-85BA-36F13356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45492-EFAA-4545-8D41-804A6DCF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8B330-2330-47B7-84D7-7F84AD76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EEE2C-F34D-4B26-9CC2-D1AAC13AD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1847849"/>
            <a:ext cx="3933825" cy="4476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FC5079-8879-454F-870E-2D7EF512E093}"/>
              </a:ext>
            </a:extLst>
          </p:cNvPr>
          <p:cNvSpPr txBox="1">
            <a:spLocks/>
          </p:cNvSpPr>
          <p:nvPr/>
        </p:nvSpPr>
        <p:spPr>
          <a:xfrm>
            <a:off x="6538915" y="1664593"/>
            <a:ext cx="4838700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Moorhead (see memo OSMA/MEO/Lunar-001) computed the NEO flux at the lunar surface based on Brown et al. 2002 and velocity distribution of bolides reported by the Center for Near Earth Object Studies (CNEOS)</a:t>
            </a:r>
          </a:p>
          <a:p>
            <a:r>
              <a:rPr lang="en-US" dirty="0">
                <a:solidFill>
                  <a:schemeClr val="bg1"/>
                </a:solidFill>
              </a:rPr>
              <a:t>In MELSEM, we approximate the angular distribution of fluxes at the lunar surface by the low-density population of MEM</a:t>
            </a:r>
          </a:p>
          <a:p>
            <a:pPr marL="530352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16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5502F-53BF-44B3-9D3A-85AC9913C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Asset Geometry and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D0684-115D-457A-A47B-084CEC15F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asset</a:t>
            </a:r>
            <a:r>
              <a:rPr lang="en-US" dirty="0">
                <a:solidFill>
                  <a:schemeClr val="bg1"/>
                </a:solidFill>
              </a:rPr>
              <a:t>, or observer, is the physical object at which the meteoroid ejecta is collected from all impacts over the entire surface of the Moon to generate the meteoroid ejecta environment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Typical simplifying shapes of the object include: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Sphere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Cylinder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Rectangular Prism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asset can be made of any number of these shapes, but for simplicity, a cylinder is often chosen for the lunar lander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location of the asset can be on the lunar surface or any distance above the lunar surface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In general, a full trajectory could be used, but a single-point location is used for simplicity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51D78-D087-4B5F-B134-F1C586AA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3A792-D892-45C6-8385-F7A80E28C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3875D-64BA-4776-ADF1-EFA7BDF1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3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475B-0D57-4D12-8E0A-F98922A9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Impact-ejecta scaling model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Housen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chemeClr val="bg1"/>
                </a:solidFill>
              </a:rPr>
              <a:t>Holsapple</a:t>
            </a:r>
            <a:r>
              <a:rPr lang="en-US" dirty="0">
                <a:solidFill>
                  <a:schemeClr val="bg1"/>
                </a:solidFill>
              </a:rPr>
              <a:t> 2011)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884DA-9862-4898-BC1F-4CE790BE9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for sand fly ash (porosity of 45%)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=3.1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the regolith particle density, see DSNE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the projectile particle (primaries) density, which can be integrated out over the density distribution from MEM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the primary mass, which can also be integrated out over the </a:t>
                </a:r>
                <a:r>
                  <a:rPr lang="en-US" dirty="0" err="1">
                    <a:solidFill>
                      <a:schemeClr val="bg1"/>
                    </a:solidFill>
                  </a:rPr>
                  <a:t>Grun</a:t>
                </a:r>
                <a:r>
                  <a:rPr lang="en-US" dirty="0">
                    <a:solidFill>
                      <a:schemeClr val="bg1"/>
                    </a:solidFill>
                  </a:rPr>
                  <a:t> differential flux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𝐶𝑜𝑠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𝑖𝑚𝑝𝑎𝑐𝑡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𝑎𝑛𝑔𝑙𝑒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𝑍𝑒𝑛𝑖𝑡h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the normal component of the projectile speed (speed and impact angle taken from MEM)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884DA-9862-4898-BC1F-4CE790BE9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5131E-006F-40D1-BF0A-F6808A043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575EA-AE37-4C9D-850C-F45FEA6C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1FEE9-34FC-4305-82E7-D2B536F46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45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1B8ECAB-2C41-4D29-BDB9-1F82B629D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DeStefano, ASEC2021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939E5-E49E-4943-AAB5-3F39FF75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Differential ejecta flux vs. 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AEB965D-7AF6-42A9-987C-8B63EC2138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583" y="2084874"/>
                <a:ext cx="3410712" cy="4035357"/>
              </a:xfrm>
            </p:spPr>
            <p:txBody>
              <a:bodyPr>
                <a:normAutofit/>
              </a:bodyPr>
              <a:lstStyle/>
              <a:p>
                <a:r>
                  <a:rPr lang="en-US" sz="1700" dirty="0">
                    <a:solidFill>
                      <a:schemeClr val="bg1"/>
                    </a:solidFill>
                  </a:rPr>
                  <a:t>Various cylindrical lander heights were simulated using Monte Carlo for various impact distances</a:t>
                </a:r>
              </a:p>
              <a:p>
                <a:pPr lvl="1"/>
                <a:r>
                  <a:rPr lang="en-US" sz="1300" dirty="0">
                    <a:solidFill>
                      <a:schemeClr val="bg1"/>
                    </a:solidFill>
                  </a:rPr>
                  <a:t>For simplicity, these simulations used 2D due to the symmetry – off radial hits assumed to have same width as radial width (conservative)</a:t>
                </a:r>
              </a:p>
              <a:p>
                <a:r>
                  <a:rPr lang="en-US" sz="1700" dirty="0">
                    <a:solidFill>
                      <a:schemeClr val="bg1"/>
                    </a:solidFill>
                  </a:rPr>
                  <a:t>Orbits solved using RKF45 integration of equations of motion (variable time stepping):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3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3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1300" b="0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sSup>
                          <m:sSupPr>
                            <m:ctrlP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̂"/>
                        <m:ctrlP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300" b="0" dirty="0">
                  <a:solidFill>
                    <a:schemeClr val="bg1"/>
                  </a:solidFill>
                </a:endParaRPr>
              </a:p>
              <a:p>
                <a:r>
                  <a:rPr lang="en-US" sz="1700" b="0" dirty="0">
                    <a:solidFill>
                      <a:schemeClr val="bg1"/>
                    </a:solidFill>
                  </a:rPr>
                  <a:t>MC sims show: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∼0.52</m:t>
                    </m:r>
                  </m:oMath>
                </a14:m>
                <a:r>
                  <a:rPr lang="en-US" sz="1300" b="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∼1.64</m:t>
                    </m:r>
                  </m:oMath>
                </a14:m>
                <a:r>
                  <a:rPr lang="en-US" sz="1300" b="0" dirty="0">
                    <a:solidFill>
                      <a:schemeClr val="bg1"/>
                    </a:solidFill>
                  </a:rPr>
                  <a:t>, very close to the analytic estimates!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AEB965D-7AF6-42A9-987C-8B63EC213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583" y="2084874"/>
                <a:ext cx="3410712" cy="4035357"/>
              </a:xfrm>
              <a:blipFill>
                <a:blip r:embed="rId2"/>
                <a:stretch>
                  <a:fillRect l="-894" t="-1057" r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AE14589-BD9D-4516-8A4B-B6033FBDFB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" r="2" b="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8B432B3-DF32-4E52-A382-8C64DCE25EBC}"/>
                  </a:ext>
                </a:extLst>
              </p:cNvPr>
              <p:cNvSpPr/>
              <p:nvPr/>
            </p:nvSpPr>
            <p:spPr>
              <a:xfrm>
                <a:off x="7365006" y="1097513"/>
                <a:ext cx="2016898" cy="8686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8B432B3-DF32-4E52-A382-8C64DCE25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006" y="1097513"/>
                <a:ext cx="2016898" cy="8686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89D7EAE-1861-4ED9-A8D8-B75FD04FB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628" y="199301"/>
            <a:ext cx="4950519" cy="8686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2391E9-C00C-4264-831D-35508A52A79F}"/>
                  </a:ext>
                </a:extLst>
              </p:cNvPr>
              <p:cNvSpPr txBox="1"/>
              <p:nvPr/>
            </p:nvSpPr>
            <p:spPr>
              <a:xfrm>
                <a:off x="2228126" y="6017033"/>
                <a:ext cx="6657213" cy="763222"/>
              </a:xfrm>
              <a:prstGeom prst="rect">
                <a:avLst/>
              </a:prstGeom>
              <a:solidFill>
                <a:schemeClr val="tx1">
                  <a:alpha val="98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The c parameter is related to the distance scale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1.463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 at which the height of the lander is not driving the ejecta flux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2391E9-C00C-4264-831D-35508A52A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126" y="6017033"/>
                <a:ext cx="6657213" cy="763222"/>
              </a:xfrm>
              <a:prstGeom prst="rect">
                <a:avLst/>
              </a:prstGeom>
              <a:blipFill>
                <a:blip r:embed="rId6"/>
                <a:stretch>
                  <a:fillRect l="-731" b="-1102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ED12B4-8DFF-4406-9662-77D6DF4762DF}"/>
                  </a:ext>
                </a:extLst>
              </p:cNvPr>
              <p:cNvSpPr txBox="1"/>
              <p:nvPr/>
            </p:nvSpPr>
            <p:spPr>
              <a:xfrm>
                <a:off x="8885339" y="6189868"/>
                <a:ext cx="2634144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=1.916∗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h𝑒𝑖𝑔h𝑡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0.5633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ED12B4-8DFF-4406-9662-77D6DF47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339" y="6189868"/>
                <a:ext cx="2634144" cy="372410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CF55E39-9F6A-42F7-B459-60E6812B9D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1726" y="2738283"/>
            <a:ext cx="1147886" cy="14772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AED687-F03A-41A8-95B8-6472C68E37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1726" y="4189707"/>
            <a:ext cx="1143420" cy="145238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F91B7-58B1-4BBB-900F-E2D74EE7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B2009-2F28-4DFB-95CD-FF41F1308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02A-836B-4400-8094-82A139E77F3B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BE94E8-072E-42F7-90F4-100F053674A3}"/>
                  </a:ext>
                </a:extLst>
              </p:cNvPr>
              <p:cNvSpPr txBox="1"/>
              <p:nvPr/>
            </p:nvSpPr>
            <p:spPr>
              <a:xfrm>
                <a:off x="-25917" y="62253"/>
                <a:ext cx="40043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*Assuming isotropic ejecta with a speed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=2.2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BE94E8-072E-42F7-90F4-100F05367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917" y="62253"/>
                <a:ext cx="4004345" cy="646331"/>
              </a:xfrm>
              <a:prstGeom prst="rect">
                <a:avLst/>
              </a:prstGeom>
              <a:blipFill>
                <a:blip r:embed="rId10"/>
                <a:stretch>
                  <a:fillRect l="-137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277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6C41-2789-4C22-A98D-5B97B027A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Integral ejecta flux vs. Impact 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503AD-C61C-4151-B4EB-67DAEBD67A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9300" y="1671568"/>
                <a:ext cx="4303867" cy="43034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𝑒𝑗𝑒𝑐𝑡𝑎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𝑓𝑙𝑢𝑥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sub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the integral ejecta flux as a function of impact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, the differential ejecta flux as a function of distance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From analytic results, we expect: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, and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=1.6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sz="1600" dirty="0">
                    <a:solidFill>
                      <a:schemeClr val="bg1"/>
                    </a:solidFill>
                  </a:rPr>
                  <a:t>Due to the speed distribution </a:t>
                </a:r>
                <a:br>
                  <a:rPr lang="en-US" sz="16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=2.2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503AD-C61C-4151-B4EB-67DAEBD67A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300" y="1671568"/>
                <a:ext cx="4303867" cy="4303464"/>
              </a:xfrm>
              <a:blipFill>
                <a:blip r:embed="rId2"/>
                <a:stretch>
                  <a:fillRect l="-1275" r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6DAFC89-9633-477E-ADF0-3BE3F63AE876}"/>
              </a:ext>
            </a:extLst>
          </p:cNvPr>
          <p:cNvSpPr txBox="1"/>
          <p:nvPr/>
        </p:nvSpPr>
        <p:spPr>
          <a:xfrm>
            <a:off x="6437016" y="5938096"/>
            <a:ext cx="40938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Impact Distance (from lander edge) (m)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8ADA0-6BDB-4FF3-9038-B1EDF98CEFDD}"/>
              </a:ext>
            </a:extLst>
          </p:cNvPr>
          <p:cNvSpPr txBox="1"/>
          <p:nvPr/>
        </p:nvSpPr>
        <p:spPr>
          <a:xfrm rot="16200000">
            <a:off x="3552235" y="3447713"/>
            <a:ext cx="28774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Integral ejecta flux (fraction of ejecta flux &gt; </a:t>
            </a:r>
            <a:r>
              <a:rPr lang="en-US" dirty="0" err="1">
                <a:solidFill>
                  <a:schemeClr val="bg1"/>
                </a:solidFill>
              </a:rPr>
              <a:t>d_I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F7644900-8798-4823-B8FC-B5DB0CA6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781" y="2185901"/>
            <a:ext cx="687705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BC7625-5D8E-440A-81CE-A748E04741A7}"/>
              </a:ext>
            </a:extLst>
          </p:cNvPr>
          <p:cNvSpPr txBox="1"/>
          <p:nvPr/>
        </p:nvSpPr>
        <p:spPr>
          <a:xfrm>
            <a:off x="10863172" y="2480502"/>
            <a:ext cx="109952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1: h=7m</a:t>
            </a:r>
          </a:p>
          <a:p>
            <a:r>
              <a:rPr lang="en-US" dirty="0">
                <a:solidFill>
                  <a:schemeClr val="bg1"/>
                </a:solidFill>
              </a:rPr>
              <a:t>2: h=11m</a:t>
            </a:r>
          </a:p>
          <a:p>
            <a:r>
              <a:rPr lang="en-US" dirty="0">
                <a:solidFill>
                  <a:schemeClr val="bg1"/>
                </a:solidFill>
              </a:rPr>
              <a:t>3: h=50m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8AFEF7-4D30-4B30-BDEB-CCFE68D52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69650-FDCE-492F-AF33-2495B25F8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02A-836B-4400-8094-82A139E77F3B}" type="slidenum">
              <a:rPr lang="en-US" smtClean="0"/>
              <a:t>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077E6F-728E-42F5-824A-53822172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</p:spTree>
    <p:extLst>
      <p:ext uri="{BB962C8B-B14F-4D97-AF65-F5344CB8AC3E}">
        <p14:creationId xmlns:p14="http://schemas.microsoft.com/office/powerpoint/2010/main" val="4078231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EDD85-A301-44C4-844D-599AB39EE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Effects of minimum ejecta speed on differential ejecta flux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CFE343-A3E6-4BE8-973B-1D95CA38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Imposing a minimum ejecta speed eliminates the bulk of the ejecta at close distances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Low-energy ejecta (speed and mass) may be irrelevant to the impact risk</a:t>
            </a:r>
          </a:p>
          <a:p>
            <a:r>
              <a:rPr lang="en-US" sz="1700" dirty="0">
                <a:solidFill>
                  <a:schemeClr val="bg1"/>
                </a:solidFill>
              </a:rPr>
              <a:t>Further distances are not affected by a minimum speed cut-off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Not enough speed to reach far distances in the first place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B289583-ECA4-44D6-B54A-9ABC1DAB29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" r="2" b="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6BD5B7-8746-46E0-A1EC-B91CF6204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FF770-E3D0-4A3A-8B78-B79286DC1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02A-836B-4400-8094-82A139E77F3B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5826E-9D97-41EA-8F21-1D71697B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</p:spTree>
    <p:extLst>
      <p:ext uri="{BB962C8B-B14F-4D97-AF65-F5344CB8AC3E}">
        <p14:creationId xmlns:p14="http://schemas.microsoft.com/office/powerpoint/2010/main" val="1824868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C20DD-C37A-4624-9B60-B5447005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94" y="338328"/>
            <a:ext cx="4152550" cy="1608328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Differential flux (solid-marked) and integral flux (dashed) vs. min speed cut-off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9845595-7A6A-4620-8F39-F3D737273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479" y="504525"/>
            <a:ext cx="6675627" cy="1442131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Integral flux is flux of ejecta from distances </a:t>
            </a:r>
            <a:r>
              <a:rPr lang="en-US" sz="2000" i="1" dirty="0">
                <a:solidFill>
                  <a:schemeClr val="bg1"/>
                </a:solidFill>
              </a:rPr>
              <a:t>d</a:t>
            </a:r>
            <a:r>
              <a:rPr lang="en-US" sz="2000" dirty="0">
                <a:solidFill>
                  <a:schemeClr val="bg1"/>
                </a:solidFill>
              </a:rPr>
              <a:t> and further, for all speeds greater than </a:t>
            </a:r>
            <a:r>
              <a:rPr lang="en-US" sz="2000" i="1" dirty="0" err="1">
                <a:solidFill>
                  <a:schemeClr val="bg1"/>
                </a:solidFill>
              </a:rPr>
              <a:t>vmin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E.g., 86.5% of the ejecta hitting the lander is &lt; 100 m/s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6FD7265-5612-4E87-8C9D-D65BF5A9D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" r="-1" b="-1"/>
          <a:stretch/>
        </p:blipFill>
        <p:spPr>
          <a:xfrm>
            <a:off x="321564" y="1962590"/>
            <a:ext cx="5609503" cy="4847942"/>
          </a:xfrm>
          <a:prstGeom prst="rect">
            <a:avLst/>
          </a:prstGeom>
        </p:spPr>
      </p:pic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D3D5AC91-DA53-4E16-BAD6-0BF1BC3C5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627" y="2421403"/>
            <a:ext cx="5006770" cy="39303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13FA16-C95D-4802-AC91-66A92E00DD85}"/>
              </a:ext>
            </a:extLst>
          </p:cNvPr>
          <p:cNvSpPr/>
          <p:nvPr/>
        </p:nvSpPr>
        <p:spPr>
          <a:xfrm>
            <a:off x="1110343" y="2575249"/>
            <a:ext cx="186612" cy="853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D60140-6BF9-4616-AAE8-9C7844C43B34}"/>
              </a:ext>
            </a:extLst>
          </p:cNvPr>
          <p:cNvCxnSpPr>
            <a:cxnSpLocks/>
          </p:cNvCxnSpPr>
          <p:nvPr/>
        </p:nvCxnSpPr>
        <p:spPr>
          <a:xfrm>
            <a:off x="1296955" y="2575249"/>
            <a:ext cx="4939631" cy="2613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C4EF21-512D-47DD-BCFE-92122B916E09}"/>
                  </a:ext>
                </a:extLst>
              </p:cNvPr>
              <p:cNvSpPr txBox="1"/>
              <p:nvPr/>
            </p:nvSpPr>
            <p:spPr>
              <a:xfrm>
                <a:off x="6023642" y="6282572"/>
                <a:ext cx="40043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*Assuming isotropic ejecta with a speed distribution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=2.2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C4EF21-512D-47DD-BCFE-92122B916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642" y="6282572"/>
                <a:ext cx="4004345" cy="584775"/>
              </a:xfrm>
              <a:prstGeom prst="rect">
                <a:avLst/>
              </a:prstGeom>
              <a:blipFill>
                <a:blip r:embed="rId4"/>
                <a:stretch>
                  <a:fillRect l="-76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9C1E3FB-EE11-4316-B683-CC423A4FB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2D5DF1A-2AD4-4C50-BF92-1D1B588A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02A-836B-4400-8094-82A139E77F3B}" type="slidenum">
              <a:rPr lang="en-US" smtClean="0"/>
              <a:t>16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375A3B-21DE-433F-9289-F7D4860B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</p:spTree>
    <p:extLst>
      <p:ext uri="{BB962C8B-B14F-4D97-AF65-F5344CB8AC3E}">
        <p14:creationId xmlns:p14="http://schemas.microsoft.com/office/powerpoint/2010/main" val="2504518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5AB1-F0B7-4FF4-B712-B8AD5AB46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0F4C4-6F07-448A-8EEA-EBEE8C206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9A8F7-18A7-42F7-9C7B-D5F4D993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3D27D-C846-4965-B9BF-EA01DBEC4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8B515-FD80-4E01-A200-AB73A26F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0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DD00C-228D-4B88-8E39-D9C84047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EF0B3-F01F-46FD-B5FF-899357304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Typical Meteoroid Ejecta Model Algorithm</a:t>
            </a:r>
          </a:p>
          <a:p>
            <a:r>
              <a:rPr lang="en-US" dirty="0">
                <a:solidFill>
                  <a:schemeClr val="bg1"/>
                </a:solidFill>
              </a:rPr>
              <a:t>Current Meteoroid Ejecta Environment – NASA SP-8013</a:t>
            </a:r>
          </a:p>
          <a:p>
            <a:r>
              <a:rPr lang="en-US" dirty="0">
                <a:solidFill>
                  <a:schemeClr val="bg1"/>
                </a:solidFill>
              </a:rPr>
              <a:t>Updated Model – Meteoroid Ejecta of Lunar Secondaries Engineering Model (MELSEM)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Primary Environments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Asset Geometry and Location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Scaling Laws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Secondary Environment at Asset</a:t>
            </a:r>
          </a:p>
          <a:p>
            <a:r>
              <a:rPr lang="en-US" dirty="0">
                <a:solidFill>
                  <a:schemeClr val="bg1"/>
                </a:solidFill>
              </a:rPr>
              <a:t>Risk Assessment – Probability of No Penetration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E2F3B-2D90-4F59-9864-942EBFE6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A2A98-9451-4261-9600-438B2EB8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E8ABB-5007-4900-8E66-88C1BF9C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85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A824-407C-45DA-9652-93F232C1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Typical Meteoroid Ejecta Model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38C4A-C693-4C3C-A106-233D6340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592"/>
            <a:ext cx="10515600" cy="495675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What are the primary impactors?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Cumulative flux as a function of impactor mass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Impactor density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Possibly angular and location-dependent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How to convert primary mass flux into ejected mass flux?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Scaling laws – extrapolations from laboratory experiments and/or theory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How is the ejected mass flux distributed – starting from primary impact location?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Solid angle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Particle size and density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Speed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For a given observer, what is the total ejected mass flux, accounting for impacts over the entire surface of the Moon?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Solid angle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Particle size and density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Speed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F0414-4AC0-471F-82FC-01552A641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CA80F-7903-49B3-944A-F1702C20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63858-531C-44CC-8487-422F169F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33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73A81-0D0F-4922-A33A-94D488195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NASA SP-8013 – Lunar Ejecta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E054-DF91-4E22-89BA-A5F438F92D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5051" y="2286000"/>
            <a:ext cx="3384000" cy="3844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Cross-Program Design Specification for Natural Environments (DSNE) rev. H, Section 3.4.8.2 points to NASA SP-8013, Section 3.2 for the </a:t>
            </a:r>
            <a:r>
              <a:rPr lang="en-US" sz="2000" b="1" dirty="0">
                <a:solidFill>
                  <a:schemeClr val="bg1"/>
                </a:solidFill>
              </a:rPr>
              <a:t>Meteoroid Ejecta Environment</a:t>
            </a:r>
          </a:p>
          <a:p>
            <a:pPr lvl="1"/>
            <a:r>
              <a:rPr lang="en-US" sz="1600" b="1" dirty="0">
                <a:solidFill>
                  <a:schemeClr val="bg1"/>
                </a:solidFill>
              </a:rPr>
              <a:t>Power-law expressions are given for various ejecta speed ranges of the cumulative flux as a function of ejecta particle mass</a:t>
            </a:r>
          </a:p>
          <a:p>
            <a:pPr lvl="1"/>
            <a:r>
              <a:rPr lang="en-US" sz="1600" b="1" dirty="0">
                <a:solidFill>
                  <a:schemeClr val="bg1"/>
                </a:solidFill>
              </a:rPr>
              <a:t>A single particle density is assumed at 2.5 g/cm</a:t>
            </a:r>
            <a:r>
              <a:rPr lang="en-US" sz="1600" b="1" baseline="30000" dirty="0">
                <a:solidFill>
                  <a:schemeClr val="bg1"/>
                </a:solidFill>
              </a:rPr>
              <a:t>3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B39E97-764F-49AC-9D46-794052418F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1095" y="0"/>
            <a:ext cx="4843667" cy="647982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0D8DD-B1F4-43BE-80E6-2A3ED2573E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2" y="6375679"/>
            <a:ext cx="2624400" cy="3484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alpha val="60000"/>
                  </a:schemeClr>
                </a:solidFill>
              </a:rPr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F3F16-E221-4C3F-BFDC-5DFB96FA7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15803" y="6375679"/>
            <a:ext cx="4450156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F087C-1953-4418-9C49-F3BFAA30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5474" y="6375679"/>
            <a:ext cx="1059763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858CC95-634D-4EAE-ACC8-C2855B438483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1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164D5-5D27-429A-9446-71EA1BF8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NASA SP-8013 – Lunar Ejecta Environment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046B86-7983-499F-AB4D-95613EB445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NASA SP-8013 is consistent with </a:t>
            </a:r>
            <a:r>
              <a:rPr lang="en-US" dirty="0" err="1">
                <a:solidFill>
                  <a:schemeClr val="bg1"/>
                </a:solidFill>
              </a:rPr>
              <a:t>Grun</a:t>
            </a:r>
            <a:r>
              <a:rPr lang="en-US" dirty="0">
                <a:solidFill>
                  <a:schemeClr val="bg1"/>
                </a:solidFill>
              </a:rPr>
              <a:t> et al. 1985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Grun</a:t>
            </a:r>
            <a:r>
              <a:rPr lang="en-US" dirty="0">
                <a:solidFill>
                  <a:schemeClr val="bg1"/>
                </a:solidFill>
              </a:rPr>
              <a:t> et al. 1985 is used to scale the Meteoroid Engineering Model (MEM) for primary sizes of 1 ug to 10 g</a:t>
            </a:r>
          </a:p>
          <a:p>
            <a:r>
              <a:rPr lang="en-US" dirty="0">
                <a:solidFill>
                  <a:schemeClr val="bg1"/>
                </a:solidFill>
              </a:rPr>
              <a:t>Scaling laws implied from NASA SP-8013 from Zook 1967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E09E2-6E32-4A60-B735-E50CF4827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E9FB9-8CB1-44BB-B498-00A87D474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A2F5B-64EC-4A10-ABDF-2F832BC2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5</a:t>
            </a:fld>
            <a:endParaRPr lang="en-US"/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AB7EF565-97C8-4E5D-B04D-3AC2DA61F8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8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A8DA-7D83-4331-8848-8EDBFC55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7643"/>
            <a:ext cx="9601200" cy="14859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Sporadic meteoroid flux (low and high density populations in MEM)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4AD88-EEB0-4F10-815A-8F8704A3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2406B-1B7A-4042-B4B4-6F11B56BB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7E203-BA42-4DB0-AD10-D21C37CF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592741-0306-4694-A8F3-82F20C47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9" y="1882158"/>
            <a:ext cx="5743575" cy="3667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A20781-5F13-4C9E-990C-D8EC93021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62" y="1683543"/>
            <a:ext cx="6440849" cy="42767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A22BC3-4E70-42F1-8AA4-9D581A36C2A1}"/>
              </a:ext>
            </a:extLst>
          </p:cNvPr>
          <p:cNvSpPr txBox="1"/>
          <p:nvPr/>
        </p:nvSpPr>
        <p:spPr>
          <a:xfrm>
            <a:off x="1057275" y="5549283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Moorhead 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029595-CD19-497A-80F6-7BC426B6ADF9}"/>
              </a:ext>
            </a:extLst>
          </p:cNvPr>
          <p:cNvCxnSpPr>
            <a:cxnSpLocks/>
          </p:cNvCxnSpPr>
          <p:nvPr/>
        </p:nvCxnSpPr>
        <p:spPr>
          <a:xfrm flipH="1">
            <a:off x="8858250" y="1436984"/>
            <a:ext cx="259495" cy="118239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10C377-5C16-4F8B-BF92-26DDF015F9C1}"/>
              </a:ext>
            </a:extLst>
          </p:cNvPr>
          <p:cNvCxnSpPr>
            <a:cxnSpLocks/>
          </p:cNvCxnSpPr>
          <p:nvPr/>
        </p:nvCxnSpPr>
        <p:spPr>
          <a:xfrm flipH="1">
            <a:off x="9639300" y="1608032"/>
            <a:ext cx="1106608" cy="134233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487BDE-5739-4246-B904-452B4B781109}"/>
              </a:ext>
            </a:extLst>
          </p:cNvPr>
          <p:cNvSpPr txBox="1"/>
          <p:nvPr/>
        </p:nvSpPr>
        <p:spPr>
          <a:xfrm>
            <a:off x="8489049" y="1067652"/>
            <a:ext cx="167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Apex &amp; toroidal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93910-75DC-4378-B043-D08B5A4CF854}"/>
              </a:ext>
            </a:extLst>
          </p:cNvPr>
          <p:cNvSpPr txBox="1"/>
          <p:nvPr/>
        </p:nvSpPr>
        <p:spPr>
          <a:xfrm>
            <a:off x="10095464" y="1295649"/>
            <a:ext cx="198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Helion/</a:t>
            </a:r>
            <a:r>
              <a:rPr lang="en-US" dirty="0" err="1">
                <a:solidFill>
                  <a:schemeClr val="bg1"/>
                </a:solidFill>
              </a:rPr>
              <a:t>antihelion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A1A76F-0BB9-4436-8D54-1FFDF9D144CB}"/>
              </a:ext>
            </a:extLst>
          </p:cNvPr>
          <p:cNvSpPr txBox="1"/>
          <p:nvPr/>
        </p:nvSpPr>
        <p:spPr>
          <a:xfrm>
            <a:off x="2088356" y="3069389"/>
            <a:ext cx="1381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Log-normal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16907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BC8C-B50D-4654-9908-C63F5003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96" y="267599"/>
            <a:ext cx="5203190" cy="14859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Lunar Surface Ephemeris for MEM – JPL Horizons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02D77-8DC8-47A2-A3DC-D72227199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130184"/>
            <a:ext cx="5203190" cy="2118216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 total of 148 ephemeris files generated for a fixed location on the Moon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19-year (</a:t>
            </a:r>
            <a:r>
              <a:rPr lang="en-US" dirty="0" err="1">
                <a:solidFill>
                  <a:schemeClr val="bg1"/>
                </a:solidFill>
              </a:rPr>
              <a:t>Metonic</a:t>
            </a:r>
            <a:r>
              <a:rPr lang="en-US" dirty="0">
                <a:solidFill>
                  <a:schemeClr val="bg1"/>
                </a:solidFill>
              </a:rPr>
              <a:t> cycle) time period of trajectory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5-degree latitude intervals from south pole to north pole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90-degree longitude intervals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Timestep ~ 16 hours 40 minutes (10,000 total)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73F8D-A202-4678-B495-8660730F2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EAEE5-937D-4B93-872E-6C20D4F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EA6D5-79DA-491D-AB7E-754829C8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458CE-6480-40A9-9EAB-2D9C417B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40" y="114445"/>
            <a:ext cx="5029200" cy="3849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3289F-C6B8-4D0E-ACC5-76E91C1AD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794" y="3849913"/>
            <a:ext cx="5029200" cy="2712720"/>
          </a:xfrm>
          <a:prstGeom prst="rect">
            <a:avLst/>
          </a:prstGeom>
        </p:spPr>
      </p:pic>
      <p:pic>
        <p:nvPicPr>
          <p:cNvPr id="12" name="Picture 11" descr="A picture containing transport, sitting, photo, table&#10;&#10;Description automatically generated">
            <a:extLst>
              <a:ext uri="{FF2B5EF4-FFF2-40B4-BE49-F238E27FC236}">
                <a16:creationId xmlns:a16="http://schemas.microsoft.com/office/drawing/2014/main" id="{C9D5D320-14ED-4799-BF66-8B51462ED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295" y="1419496"/>
            <a:ext cx="3532518" cy="26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7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3A50-B41A-41E8-BE8B-03A60391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550" y="-49337"/>
            <a:ext cx="11206480" cy="145859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Sporadic meteoroid flux (angle/speed) and latitudinal dependence on the lunar surface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B941A3-A2F6-4532-BA34-6383F3C77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847" y="1240790"/>
            <a:ext cx="3535680" cy="26517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4EA8-1D41-40FF-9EE5-45DD8EE5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DF481-9052-4680-A1FE-61E5CD930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9593D-FD88-4989-B365-CF1AB0BB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270529-3F6C-4F59-A6AD-B548B7F24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008" y="1240790"/>
            <a:ext cx="3535680" cy="2651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645999-7F47-4048-85EB-6A574F0B2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908" y="1240790"/>
            <a:ext cx="3535680" cy="2651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92E7E9-B399-478B-9752-D8FB5FFE9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34" y="3912493"/>
            <a:ext cx="3535680" cy="2651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E5ACA1-6352-4FAA-9515-BE7B10F68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380" y="3912493"/>
            <a:ext cx="3535680" cy="2651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100429-92E4-481A-BDCB-1A4DC7CA1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063" y="3912493"/>
            <a:ext cx="3535680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8FF2B9-A7C1-4ECD-8A86-E43A66BAF8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3063" y="1159380"/>
            <a:ext cx="3752850" cy="2000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89100B-21CD-41ED-B850-B7EBBAAD84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6280" y="3881695"/>
            <a:ext cx="3714750" cy="200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A4C4D-DF33-4132-B43D-5160E2399C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4380" y="1168906"/>
            <a:ext cx="3705225" cy="1809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753495-ED09-4A2C-B2D9-5A59F0B933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380" y="3890774"/>
            <a:ext cx="3733800" cy="1809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EA2A85-248E-4B90-8FC3-928B0FAB23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697" y="1164142"/>
            <a:ext cx="3705225" cy="190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C12F3B-2081-43FA-8543-82112BC848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8322" y="3890774"/>
            <a:ext cx="37338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43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3D670-ACCF-4FBD-94C0-961EB4C1C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9839C-954B-4935-BA50-3AC438EC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7F9CF-6356-4D3B-8DBC-EA96D2D4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98EBF0-2BBC-4E4E-B2F8-7720EA963648}"/>
              </a:ext>
            </a:extLst>
          </p:cNvPr>
          <p:cNvSpPr txBox="1">
            <a:spLocks/>
          </p:cNvSpPr>
          <p:nvPr/>
        </p:nvSpPr>
        <p:spPr>
          <a:xfrm>
            <a:off x="863600" y="2912"/>
            <a:ext cx="11206480" cy="15922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Sporadic meteoroid flux (alt/</a:t>
            </a:r>
            <a:r>
              <a:rPr lang="en-US" dirty="0" err="1">
                <a:solidFill>
                  <a:schemeClr val="bg1"/>
                </a:solidFill>
              </a:rPr>
              <a:t>az</a:t>
            </a:r>
            <a:r>
              <a:rPr lang="en-US" dirty="0">
                <a:solidFill>
                  <a:schemeClr val="bg1"/>
                </a:solidFill>
              </a:rPr>
              <a:t>) and latitudinal dependence on the lunar surface</a:t>
            </a:r>
          </a:p>
        </p:txBody>
      </p:sp>
      <p:pic>
        <p:nvPicPr>
          <p:cNvPr id="9" name="Picture 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9DAAEEC-4EB3-4858-840F-E79CEBCF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169293"/>
            <a:ext cx="2505382" cy="2743200"/>
          </a:xfrm>
          <a:prstGeom prst="rect">
            <a:avLst/>
          </a:prstGeom>
        </p:spPr>
      </p:pic>
      <p:pic>
        <p:nvPicPr>
          <p:cNvPr id="11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3BE2EE1C-B309-4BBB-A5E6-17BB50DF4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82" y="1150243"/>
            <a:ext cx="2505383" cy="27432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A9538F3D-13FF-476A-B23E-E172CD216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620" y="1150243"/>
            <a:ext cx="2505383" cy="2743200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49733ACA-1E2B-49C6-B865-D5C7E5A1D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956" y="3860156"/>
            <a:ext cx="2505382" cy="2743200"/>
          </a:xfrm>
          <a:prstGeom prst="rect">
            <a:avLst/>
          </a:prstGeom>
        </p:spPr>
      </p:pic>
      <p:pic>
        <p:nvPicPr>
          <p:cNvPr id="17" name="Picture 16" descr="A picture containing device&#10;&#10;Description automatically generated">
            <a:extLst>
              <a:ext uri="{FF2B5EF4-FFF2-40B4-BE49-F238E27FC236}">
                <a16:creationId xmlns:a16="http://schemas.microsoft.com/office/drawing/2014/main" id="{7D3F20CC-7792-42FA-BB6E-BF70EA045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288" y="3830390"/>
            <a:ext cx="2505382" cy="2743200"/>
          </a:xfrm>
          <a:prstGeom prst="rect">
            <a:avLst/>
          </a:prstGeom>
        </p:spPr>
      </p:pic>
      <p:pic>
        <p:nvPicPr>
          <p:cNvPr id="19" name="Picture 18" descr="Chart, pie chart&#10;&#10;Description automatically generated">
            <a:extLst>
              <a:ext uri="{FF2B5EF4-FFF2-40B4-BE49-F238E27FC236}">
                <a16:creationId xmlns:a16="http://schemas.microsoft.com/office/drawing/2014/main" id="{670B949F-D3AD-4351-9952-A10BFD699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621" y="3860156"/>
            <a:ext cx="250538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47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1203</Words>
  <Application>Microsoft Office PowerPoint</Application>
  <PresentationFormat>Widescreen</PresentationFormat>
  <Paragraphs>151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Franklin Gothic Book</vt:lpstr>
      <vt:lpstr>Office Theme</vt:lpstr>
      <vt:lpstr>Meteoroid Ejecta of Lunar Secondaries Engineering Model</vt:lpstr>
      <vt:lpstr>Outline</vt:lpstr>
      <vt:lpstr>Typical Meteoroid Ejecta Model Algorithm</vt:lpstr>
      <vt:lpstr>NASA SP-8013 – Lunar Ejecta Environment</vt:lpstr>
      <vt:lpstr>NASA SP-8013 – Lunar Ejecta Environment</vt:lpstr>
      <vt:lpstr>Sporadic meteoroid flux (low and high density populations in MEM)</vt:lpstr>
      <vt:lpstr>Lunar Surface Ephemeris for MEM – JPL Horizons</vt:lpstr>
      <vt:lpstr>Sporadic meteoroid flux (angle/speed) and latitudinal dependence on the lunar surface</vt:lpstr>
      <vt:lpstr>PowerPoint Presentation</vt:lpstr>
      <vt:lpstr>Near Earth Object (NEO) flux (Brown et al. 2002) at the lunar surface</vt:lpstr>
      <vt:lpstr>Asset Geometry and Location</vt:lpstr>
      <vt:lpstr>Impact-ejecta scaling model (Housen &amp; Holsapple 2011)</vt:lpstr>
      <vt:lpstr>Differential ejecta flux vs. distance</vt:lpstr>
      <vt:lpstr>Integral ejecta flux vs. Impact distance</vt:lpstr>
      <vt:lpstr>Effects of minimum ejecta speed on differential ejecta flux</vt:lpstr>
      <vt:lpstr>Differential flux (solid-marked) and integral flux (dashed) vs. min speed cut-off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Meteoroid Ejecta of Lunar Secondaries Engineering Model</dc:title>
  <dc:creator>DeStefano, Anthony M. (MSFC-EV44)</dc:creator>
  <cp:lastModifiedBy>DeStefano, Anthony M. (MSFC-EV44)</cp:lastModifiedBy>
  <cp:revision>22</cp:revision>
  <dcterms:created xsi:type="dcterms:W3CDTF">2021-10-18T16:04:58Z</dcterms:created>
  <dcterms:modified xsi:type="dcterms:W3CDTF">2021-10-18T22:30:02Z</dcterms:modified>
</cp:coreProperties>
</file>